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59" r:id="rId2"/>
    <p:sldId id="258" r:id="rId3"/>
    <p:sldId id="296" r:id="rId4"/>
    <p:sldId id="298" r:id="rId5"/>
    <p:sldId id="297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12" r:id="rId14"/>
    <p:sldId id="307" r:id="rId15"/>
    <p:sldId id="308" r:id="rId16"/>
    <p:sldId id="309" r:id="rId17"/>
    <p:sldId id="310" r:id="rId18"/>
    <p:sldId id="311" r:id="rId19"/>
    <p:sldId id="313" r:id="rId20"/>
    <p:sldId id="314" r:id="rId21"/>
    <p:sldId id="319" r:id="rId22"/>
    <p:sldId id="321" r:id="rId23"/>
    <p:sldId id="331" r:id="rId24"/>
    <p:sldId id="332" r:id="rId25"/>
    <p:sldId id="333" r:id="rId26"/>
    <p:sldId id="334" r:id="rId27"/>
    <p:sldId id="326" r:id="rId28"/>
    <p:sldId id="327" r:id="rId29"/>
    <p:sldId id="329" r:id="rId30"/>
    <p:sldId id="328" r:id="rId31"/>
    <p:sldId id="338" r:id="rId32"/>
    <p:sldId id="335" r:id="rId33"/>
    <p:sldId id="336" r:id="rId34"/>
    <p:sldId id="337" r:id="rId35"/>
    <p:sldId id="270" r:id="rId36"/>
  </p:sldIdLst>
  <p:sldSz cx="12192000" cy="6858000"/>
  <p:notesSz cx="6858000" cy="9144000"/>
  <p:embeddedFontLst>
    <p:embeddedFont>
      <p:font typeface="Noto Sans KR Regular" panose="020B0600000101010101" charset="-127"/>
      <p:regular r:id="rId38"/>
    </p:embeddedFont>
    <p:embeddedFont>
      <p:font typeface="Noto Sans KR Black" panose="020B0A00000000000000" pitchFamily="34" charset="-127"/>
      <p:bold r:id="rId39"/>
    </p:embeddedFont>
    <p:embeddedFont>
      <p:font typeface="나눔스퀘어 ExtraBold" panose="020B0600000101010101" pitchFamily="50" charset="-127"/>
      <p:bold r:id="rId40"/>
    </p:embeddedFont>
    <p:embeddedFont>
      <p:font typeface="Noto Sans KR" panose="020B0500000000000000" pitchFamily="34" charset="-127"/>
      <p:regular r:id="rId41"/>
      <p:bold r:id="rId42"/>
    </p:embeddedFont>
    <p:embeddedFont>
      <p:font typeface="Noto Sans KR Bold" panose="020B0600000101010101" charset="-127"/>
      <p:bold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나눔스퀘어 Bold" panose="020B0600000101010101" pitchFamily="50" charset="-127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7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B8E1"/>
    <a:srgbClr val="575757"/>
    <a:srgbClr val="0170BF"/>
    <a:srgbClr val="595959"/>
    <a:srgbClr val="7F7F7F"/>
    <a:srgbClr val="EEEEEE"/>
    <a:srgbClr val="AEAEAE"/>
    <a:srgbClr val="626262"/>
    <a:srgbClr val="D9D9D9"/>
    <a:srgbClr val="444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2" autoAdjust="0"/>
    <p:restoredTop sz="96513" autoAdjust="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62FE8-599D-476F-97F0-54E86C1ABD17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0DC3D-E6DE-4F8D-9447-C6712C770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08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2022-02-09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C9EAA-9067-4F5A-90B2-376F07B8C832}"/>
              </a:ext>
            </a:extLst>
          </p:cNvPr>
          <p:cNvSpPr txBox="1"/>
          <p:nvPr/>
        </p:nvSpPr>
        <p:spPr>
          <a:xfrm>
            <a:off x="1720610" y="1919160"/>
            <a:ext cx="8750779" cy="243700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Hands-On Machin Learning</a:t>
            </a:r>
          </a:p>
          <a:p>
            <a:pPr algn="ctr"/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With </a:t>
            </a:r>
            <a:r>
              <a:rPr lang="en-US" altLang="ko-KR" sz="52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Scikit</a:t>
            </a:r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-Learn,</a:t>
            </a:r>
          </a:p>
          <a:p>
            <a:pPr algn="ctr"/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52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Keras</a:t>
            </a:r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&amp; </a:t>
            </a:r>
            <a:r>
              <a:rPr lang="en-US" altLang="ko-KR" sz="52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TensorFlow</a:t>
            </a:r>
            <a:endParaRPr lang="ko-KR" altLang="en-US" sz="5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53" name="그래픽 15">
            <a:extLst>
              <a:ext uri="{FF2B5EF4-FFF2-40B4-BE49-F238E27FC236}">
                <a16:creationId xmlns:a16="http://schemas.microsoft.com/office/drawing/2014/main" id="{5CA22D19-DAD6-45B2-8BA9-02133E870DCB}"/>
              </a:ext>
            </a:extLst>
          </p:cNvPr>
          <p:cNvGrpSpPr/>
          <p:nvPr/>
        </p:nvGrpSpPr>
        <p:grpSpPr>
          <a:xfrm>
            <a:off x="5693568" y="5737185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BBFA21C1-E16D-4766-A07D-CA22B692993A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D41EB474-08BB-4648-A467-D9DB06F8A98B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04F8002E-ECA0-48B5-A00A-33563A414C3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2D4A110A-A151-4CF7-B8C2-C4456AF88742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2EAD22CD-8656-4640-8575-B5ADF88F263E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C710936-7E22-4961-BB2D-8354EAC2D79C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E8B1AA5-D668-4978-91E6-659AE8016D22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8EF0CE58-6B09-4FE3-90D6-909F7088A42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8A23B0C1-BB8E-47D2-94B2-4050C4161577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8B0D0945-A092-4E34-B6E6-262F7593692A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38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349459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알고리즘을 위한 데이터 준비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815338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정제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93" y="1890498"/>
            <a:ext cx="9593014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6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349459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알고리즘을 위한 데이터 준비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815338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정제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1151" y="2202024"/>
            <a:ext cx="5999584" cy="270887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2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특성 스케일링</a:t>
            </a:r>
            <a:endParaRPr lang="en-US" altLang="ko-KR" sz="22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표준화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(Standardization)</a:t>
            </a:r>
          </a:p>
          <a:p>
            <a:pPr lvl="1"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특성들의 평균을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0,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분산을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스케일링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상한 하한이 없음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>
              <a:spcAft>
                <a:spcPts val="200"/>
              </a:spcAft>
            </a:pP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정규화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(Normalization)</a:t>
            </a:r>
          </a:p>
          <a:p>
            <a:pPr lvl="1"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특성들의 최소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최대를 정하여 그 범위로 스케일링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1"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일반적으로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[0, 1]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범위를 사용</a:t>
            </a:r>
          </a:p>
        </p:txBody>
      </p:sp>
    </p:spTree>
    <p:extLst>
      <p:ext uri="{BB962C8B-B14F-4D97-AF65-F5344CB8AC3E}">
        <p14:creationId xmlns:p14="http://schemas.microsoft.com/office/powerpoint/2010/main" val="39731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349459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알고리즘을 위한 데이터 준비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815338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정제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487" y="2443223"/>
            <a:ext cx="8308197" cy="18768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66" y="1971471"/>
            <a:ext cx="979306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349459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알고리즘을 위한 데이터 준비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815338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정제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2738341"/>
            <a:ext cx="6544588" cy="13813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03" y="1961945"/>
            <a:ext cx="9621593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6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349459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알고리즘을 위한 데이터 준비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815338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정제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787" y="1642095"/>
            <a:ext cx="3410426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3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349459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알고리즘을 위한 데이터 준비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815338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정제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878" y="2368118"/>
            <a:ext cx="3457129" cy="235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3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349459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알고리즘을 위한 데이터 준비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815338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정제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94" y="1623760"/>
            <a:ext cx="7783011" cy="36104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84" y="3657600"/>
            <a:ext cx="3877216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349459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알고리즘을 위한 데이터 준비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815338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정제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18533" y="2653622"/>
            <a:ext cx="6759914" cy="139569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변환 파이프라인</a:t>
            </a:r>
            <a:endParaRPr lang="en-US" altLang="ko-KR" sz="2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여러 변환기들을 하나로 잇는 파이프라인을 형성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algn="l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모든 전처리 단계를 정확한 순서대로 연속적으로 진행되어야 한다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565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349459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알고리즘을 위한 데이터 준비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815338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정제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80" y="1561839"/>
            <a:ext cx="4934639" cy="37343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8" y="1866682"/>
            <a:ext cx="9907383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3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349459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알고리즘을 위한 데이터 준비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815338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정제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91" y="2274588"/>
            <a:ext cx="5897136" cy="2744992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057308" y="1688966"/>
            <a:ext cx="6298047" cy="3846915"/>
            <a:chOff x="5057308" y="1688966"/>
            <a:chExt cx="6298047" cy="384691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7308" y="1688966"/>
              <a:ext cx="6298047" cy="384691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127" y="4705842"/>
              <a:ext cx="2430000" cy="771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808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585292" y="1183185"/>
            <a:ext cx="181253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952DA-11C6-42DC-A379-528D285F815F}"/>
              </a:ext>
            </a:extLst>
          </p:cNvPr>
          <p:cNvSpPr txBox="1"/>
          <p:nvPr/>
        </p:nvSpPr>
        <p:spPr>
          <a:xfrm>
            <a:off x="622973" y="1021602"/>
            <a:ext cx="2166349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Hands-On Machine Learning 2</a:t>
            </a:r>
            <a:r>
              <a:rPr lang="ko-KR" altLang="en-US" sz="1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장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A86F806-B4C7-488E-A46F-D4AB8B6DA958}"/>
              </a:ext>
            </a:extLst>
          </p:cNvPr>
          <p:cNvGrpSpPr/>
          <p:nvPr/>
        </p:nvGrpSpPr>
        <p:grpSpPr>
          <a:xfrm>
            <a:off x="509890" y="5318481"/>
            <a:ext cx="141051" cy="141051"/>
            <a:chOff x="5885234" y="2188723"/>
            <a:chExt cx="282102" cy="282102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A8D4F91-7DED-4105-812C-202013ADC81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DEB31F-FFF1-442E-BC43-9AF4743A9DF7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AFA6A20-1837-4ED8-AC14-4A338E04B13D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A8BA9A7-E90C-4C69-80E5-CEFFEECA91C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024EBA4-737C-4216-B064-D04DEF093D72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0236953-3DF7-4ED6-94D3-5755B4BB20DC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464CC03E-4457-4A11-8C5B-2D6152539931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C350DAE1-AA21-4851-AA87-6DEDBFABAEA8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래픽 15">
            <a:extLst>
              <a:ext uri="{FF2B5EF4-FFF2-40B4-BE49-F238E27FC236}">
                <a16:creationId xmlns:a16="http://schemas.microsoft.com/office/drawing/2014/main" id="{DF04D88A-005A-40B4-ABB5-B600B8D2FC5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51BE923-0C74-4AB8-AFE0-FBED10BA6C6E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FD2CB283-548C-44B5-BF34-99B0DFDD803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54A44B25-02B1-4A24-B658-4FD866DFCBAB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01DA9BD5-7684-48A5-AE21-1F6B4E5BD032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796B22F8-20F0-4903-A2D9-81734049E607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A097AF8E-5325-4B25-9DBC-A3F0F0971360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40CE794-2991-48A0-8301-BE129D0C0A9F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51E04158-6721-4E7A-ADCC-9E8C7B5B9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F9E35981-AB3E-4F07-B1BD-AA72EDC3D0B0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11CA3FC6-5CC8-4898-8D7B-071AA86122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6498432" y="1265902"/>
            <a:ext cx="4580870" cy="707886"/>
            <a:chOff x="6133506" y="362176"/>
            <a:chExt cx="4580870" cy="70788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E62DE98-8D87-4402-A68D-4C31CB7FDDE6}"/>
                </a:ext>
              </a:extLst>
            </p:cNvPr>
            <p:cNvSpPr txBox="1"/>
            <p:nvPr/>
          </p:nvSpPr>
          <p:spPr>
            <a:xfrm>
              <a:off x="6133506" y="362176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0E9BDF5-C3CE-4DE3-906D-B0EA56CAEABE}"/>
                </a:ext>
              </a:extLst>
            </p:cNvPr>
            <p:cNvSpPr txBox="1"/>
            <p:nvPr/>
          </p:nvSpPr>
          <p:spPr>
            <a:xfrm>
              <a:off x="6932571" y="485286"/>
              <a:ext cx="3781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머신러닝을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위한 데이터 준비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6498432" y="3280703"/>
            <a:ext cx="2841162" cy="707886"/>
            <a:chOff x="6136328" y="3043535"/>
            <a:chExt cx="2841162" cy="70788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3043535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3166645"/>
              <a:ext cx="20217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 세부 튜닝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6498432" y="2273303"/>
            <a:ext cx="3121688" cy="707886"/>
            <a:chOff x="6133506" y="1373512"/>
            <a:chExt cx="3121688" cy="707886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FC54CB8-D00A-4BE4-B0BF-F9E5A0D3F8E9}"/>
                </a:ext>
              </a:extLst>
            </p:cNvPr>
            <p:cNvSpPr txBox="1"/>
            <p:nvPr/>
          </p:nvSpPr>
          <p:spPr>
            <a:xfrm>
              <a:off x="6133506" y="1373512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2C09752-FE32-4093-B772-3FFAD4B91079}"/>
                </a:ext>
              </a:extLst>
            </p:cNvPr>
            <p:cNvSpPr txBox="1"/>
            <p:nvPr/>
          </p:nvSpPr>
          <p:spPr>
            <a:xfrm>
              <a:off x="6952961" y="1496622"/>
              <a:ext cx="23022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 선택과 훈련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6498432" y="4291553"/>
            <a:ext cx="5138266" cy="707886"/>
            <a:chOff x="6136328" y="4037260"/>
            <a:chExt cx="5138266" cy="707886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FAA8A7B-A1D7-4DCC-8E2C-83109D3256EB}"/>
                </a:ext>
              </a:extLst>
            </p:cNvPr>
            <p:cNvSpPr txBox="1"/>
            <p:nvPr/>
          </p:nvSpPr>
          <p:spPr>
            <a:xfrm>
              <a:off x="6136328" y="4037260"/>
              <a:ext cx="819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A090683-093A-49C2-9F64-804EF330738A}"/>
                </a:ext>
              </a:extLst>
            </p:cNvPr>
            <p:cNvSpPr txBox="1"/>
            <p:nvPr/>
          </p:nvSpPr>
          <p:spPr>
            <a:xfrm>
              <a:off x="6955783" y="4160370"/>
              <a:ext cx="4318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론칭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모니터링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시스템 유지 보수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88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60048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선택과 훈련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84579" y="2286000"/>
            <a:ext cx="6471053" cy="280634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회귀 분류</a:t>
            </a:r>
            <a:endParaRPr lang="en-US" altLang="ko-KR" sz="2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800100" lvl="1" indent="-342900">
              <a:lnSpc>
                <a:spcPct val="20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선형 회귀 </a:t>
            </a:r>
            <a:r>
              <a:rPr lang="en-US" altLang="ko-KR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(Linear Regression)</a:t>
            </a:r>
          </a:p>
          <a:p>
            <a:pPr marL="800100" lvl="1" indent="-342900">
              <a:lnSpc>
                <a:spcPct val="20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 결정 트리 </a:t>
            </a:r>
            <a:r>
              <a:rPr lang="en-US" altLang="ko-KR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(Decision Tree Regression)</a:t>
            </a:r>
          </a:p>
          <a:p>
            <a:pPr marL="800100" lvl="1" indent="-342900">
              <a:lnSpc>
                <a:spcPct val="20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랜덤 </a:t>
            </a:r>
            <a:r>
              <a:rPr lang="ko-KR" altLang="en-US" sz="25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포레스트</a:t>
            </a:r>
            <a:r>
              <a:rPr lang="ko-KR" altLang="en-US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5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(Random Forest)</a:t>
            </a:r>
            <a:endParaRPr lang="ko-KR" altLang="en-US" sz="25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13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60048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선택과 훈련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29" y="1677686"/>
            <a:ext cx="5835939" cy="1800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66854" y="1233548"/>
            <a:ext cx="979165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 결정 트리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009" y="3678146"/>
            <a:ext cx="780480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5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60048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선택과 훈련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854" y="1233548"/>
            <a:ext cx="979165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 결정 트리</a:t>
            </a:r>
          </a:p>
        </p:txBody>
      </p:sp>
      <p:pic>
        <p:nvPicPr>
          <p:cNvPr id="22" name="Picture 2" descr="hold-out 교차검증과 k-fold 교차검증 by bskyvi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310" y="1193635"/>
            <a:ext cx="9534525" cy="486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8487295" y="1629295"/>
            <a:ext cx="2367540" cy="423949"/>
          </a:xfrm>
          <a:prstGeom prst="rect">
            <a:avLst/>
          </a:prstGeom>
          <a:solidFill>
            <a:srgbClr val="EEEEEE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7908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60048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선택과 훈련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854" y="1233548"/>
            <a:ext cx="979165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 결정 트리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939" y="1393858"/>
            <a:ext cx="6230122" cy="40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4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885" y="1837988"/>
            <a:ext cx="6982230" cy="3085737"/>
          </a:xfrm>
          <a:prstGeom prst="rect">
            <a:avLst/>
          </a:prstGeom>
        </p:spPr>
      </p:pic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60048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선택과 훈련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854" y="1233548"/>
            <a:ext cx="979165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 결정 트리</a:t>
            </a:r>
          </a:p>
        </p:txBody>
      </p:sp>
    </p:spTree>
    <p:extLst>
      <p:ext uri="{BB962C8B-B14F-4D97-AF65-F5344CB8AC3E}">
        <p14:creationId xmlns:p14="http://schemas.microsoft.com/office/powerpoint/2010/main" val="13652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692" y="1834706"/>
            <a:ext cx="6963719" cy="3184751"/>
          </a:xfrm>
          <a:prstGeom prst="rect">
            <a:avLst/>
          </a:prstGeom>
        </p:spPr>
      </p:pic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60048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선택과 훈련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854" y="1233548"/>
            <a:ext cx="979165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 결정 트리</a:t>
            </a:r>
          </a:p>
        </p:txBody>
      </p:sp>
    </p:spTree>
    <p:extLst>
      <p:ext uri="{BB962C8B-B14F-4D97-AF65-F5344CB8AC3E}">
        <p14:creationId xmlns:p14="http://schemas.microsoft.com/office/powerpoint/2010/main" val="12587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181" y="2090718"/>
            <a:ext cx="7021636" cy="2676564"/>
          </a:xfrm>
          <a:prstGeom prst="rect">
            <a:avLst/>
          </a:prstGeom>
        </p:spPr>
      </p:pic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60048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선택과 훈련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66854" y="1233548"/>
            <a:ext cx="979165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 결정 트리</a:t>
            </a:r>
          </a:p>
        </p:txBody>
      </p:sp>
    </p:spTree>
    <p:extLst>
      <p:ext uri="{BB962C8B-B14F-4D97-AF65-F5344CB8AC3E}">
        <p14:creationId xmlns:p14="http://schemas.microsoft.com/office/powerpoint/2010/main" val="16229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9915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세부 튜닝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2261937" y="1451019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 smtClean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SemiBold" panose="02000000000000000000" pitchFamily="2" charset="0"/>
              </a:rPr>
              <a:t>Hyper Parameter </a:t>
            </a:r>
            <a:r>
              <a:rPr lang="ko-KR" altLang="en-US" sz="4000" b="1" spc="100" dirty="0" smtClean="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SemiBold" panose="02000000000000000000" pitchFamily="2" charset="0"/>
              </a:rPr>
              <a:t>갱신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SemiBold" panose="02000000000000000000" pitchFamily="2" charset="0"/>
            </a:endParaRPr>
          </a:p>
        </p:txBody>
      </p:sp>
      <p:cxnSp>
        <p:nvCxnSpPr>
          <p:cNvPr id="36" name="Прямая соединительная линия 26"/>
          <p:cNvCxnSpPr/>
          <p:nvPr/>
        </p:nvCxnSpPr>
        <p:spPr>
          <a:xfrm>
            <a:off x="4284922" y="2520000"/>
            <a:ext cx="0" cy="324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27"/>
          <p:cNvCxnSpPr/>
          <p:nvPr/>
        </p:nvCxnSpPr>
        <p:spPr>
          <a:xfrm>
            <a:off x="7740501" y="2520000"/>
            <a:ext cx="0" cy="324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одзаголовок 2"/>
          <p:cNvSpPr txBox="1">
            <a:spLocks/>
          </p:cNvSpPr>
          <p:nvPr/>
        </p:nvSpPr>
        <p:spPr>
          <a:xfrm>
            <a:off x="4248592" y="1143991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Linux Libertine" panose="02000503000000000000" pitchFamily="2" charset="0"/>
              </a:rPr>
              <a:t> </a:t>
            </a:r>
            <a:r>
              <a:rPr lang="en-US" sz="1600" i="1" dirty="0" smtClean="0">
                <a:solidFill>
                  <a:schemeClr val="bg1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Linux Libertine" panose="02000503000000000000" pitchFamily="2" charset="0"/>
              </a:rPr>
              <a:t>About Us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Linux Libertine" panose="02000503000000000000" pitchFamily="2" charset="0"/>
            </a:endParaRPr>
          </a:p>
        </p:txBody>
      </p:sp>
      <p:sp>
        <p:nvSpPr>
          <p:cNvPr id="39" name="Текст 11"/>
          <p:cNvSpPr txBox="1">
            <a:spLocks/>
          </p:cNvSpPr>
          <p:nvPr/>
        </p:nvSpPr>
        <p:spPr>
          <a:xfrm>
            <a:off x="924124" y="2804199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그리드 탐색</a:t>
            </a:r>
            <a:endParaRPr lang="en-US" sz="1200" b="1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40" name="Текст 11"/>
          <p:cNvSpPr txBox="1">
            <a:spLocks/>
          </p:cNvSpPr>
          <p:nvPr/>
        </p:nvSpPr>
        <p:spPr>
          <a:xfrm>
            <a:off x="924123" y="3287930"/>
            <a:ext cx="2995713" cy="22288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ko-KR" altLang="en-US" sz="1100" kern="0" dirty="0" err="1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하이퍼</a:t>
            </a: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 </a:t>
            </a:r>
            <a:r>
              <a:rPr lang="ko-KR" altLang="en-US" sz="1100" kern="0" dirty="0" err="1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파라미터</a:t>
            </a: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 조합을 찾을 때 까지</a:t>
            </a: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수동으로 조정하는 방법</a:t>
            </a: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endParaRPr lang="en-US" altLang="ko-KR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해당하는 </a:t>
            </a:r>
            <a:r>
              <a:rPr lang="ko-KR" altLang="en-US" sz="1100" kern="0" dirty="0" err="1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하이퍼</a:t>
            </a: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 </a:t>
            </a:r>
            <a:r>
              <a:rPr lang="ko-KR" altLang="en-US" sz="1100" kern="0" dirty="0" err="1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파라미터의</a:t>
            </a: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가능한 모든 조합을 시도한다</a:t>
            </a:r>
            <a:r>
              <a:rPr lang="en-US" altLang="ko-KR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</a:p>
          <a:p>
            <a:pPr algn="ctr">
              <a:lnSpc>
                <a:spcPct val="50000"/>
              </a:lnSpc>
            </a:pPr>
            <a:endParaRPr lang="en-US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endParaRPr lang="en-US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41" name="Текст 11"/>
          <p:cNvSpPr txBox="1">
            <a:spLocks/>
          </p:cNvSpPr>
          <p:nvPr/>
        </p:nvSpPr>
        <p:spPr>
          <a:xfrm>
            <a:off x="4507586" y="2804199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랜덤 탐색</a:t>
            </a:r>
            <a:endParaRPr lang="en-US" sz="1200" b="1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42" name="Текст 11"/>
          <p:cNvSpPr txBox="1">
            <a:spLocks/>
          </p:cNvSpPr>
          <p:nvPr/>
        </p:nvSpPr>
        <p:spPr>
          <a:xfrm>
            <a:off x="4507585" y="3287930"/>
            <a:ext cx="2995713" cy="20305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ko-KR" altLang="en-US" sz="1100" kern="0" dirty="0" err="1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하이퍼</a:t>
            </a: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 </a:t>
            </a:r>
            <a:r>
              <a:rPr lang="ko-KR" altLang="en-US" sz="1100" kern="0" dirty="0" err="1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파라미터의</a:t>
            </a: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 탐색 공간이 커지면</a:t>
            </a: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그리드 탐색의 </a:t>
            </a: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소요 시간이 길어 진다</a:t>
            </a:r>
            <a:r>
              <a:rPr lang="en-US" altLang="ko-KR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</a:p>
          <a:p>
            <a:pPr algn="ctr">
              <a:lnSpc>
                <a:spcPct val="50000"/>
              </a:lnSpc>
            </a:pPr>
            <a:endParaRPr lang="en-US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가능한 모든 조합을 시도하는 대신</a:t>
            </a: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각 </a:t>
            </a:r>
            <a:r>
              <a:rPr lang="ko-KR" altLang="en-US" sz="1100" kern="0" dirty="0" err="1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반복마다</a:t>
            </a: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 </a:t>
            </a:r>
            <a:r>
              <a:rPr lang="ko-KR" altLang="en-US" sz="1100" kern="0" dirty="0" err="1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하이퍼</a:t>
            </a: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 </a:t>
            </a:r>
            <a:r>
              <a:rPr lang="ko-KR" altLang="en-US" sz="1100" kern="0" dirty="0" err="1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파라미터에</a:t>
            </a: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 임의의 수를 </a:t>
            </a: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대입하여 지정한 횟수만큼 평가한다</a:t>
            </a:r>
            <a:endParaRPr lang="en-US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48" name="Текст 11"/>
          <p:cNvSpPr txBox="1">
            <a:spLocks/>
          </p:cNvSpPr>
          <p:nvPr/>
        </p:nvSpPr>
        <p:spPr>
          <a:xfrm>
            <a:off x="7963166" y="2804199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앙상블 방법</a:t>
            </a:r>
            <a:endParaRPr lang="en-US" sz="1200" b="1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51" name="Текст 11"/>
          <p:cNvSpPr txBox="1">
            <a:spLocks/>
          </p:cNvSpPr>
          <p:nvPr/>
        </p:nvSpPr>
        <p:spPr>
          <a:xfrm>
            <a:off x="7963165" y="3287930"/>
            <a:ext cx="2995713" cy="22288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모델을 세밀하게 튜닝하는</a:t>
            </a:r>
            <a:r>
              <a: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 </a:t>
            </a: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방법으로</a:t>
            </a: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최상의 모델을 연결해 보는 방법</a:t>
            </a: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endParaRPr lang="en-US" altLang="ko-KR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모델의 그룹이 최상의 단일 모델보다</a:t>
            </a: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더 나은 성능을 발휘할 때가 많다</a:t>
            </a:r>
            <a:r>
              <a:rPr lang="en-US" altLang="ko-KR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</a:p>
          <a:p>
            <a:pPr algn="ctr">
              <a:lnSpc>
                <a:spcPct val="50000"/>
              </a:lnSpc>
            </a:pP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특히 개개의 모델이 </a:t>
            </a: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각기 다른 형태의 오차를 만들 때 </a:t>
            </a: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더 나은 성능을 발휘</a:t>
            </a: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93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9915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세부 튜닝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986" y="1571117"/>
            <a:ext cx="6346026" cy="37157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487" y="2944645"/>
            <a:ext cx="5631912" cy="28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5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9915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세부 튜닝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834" y="1535317"/>
            <a:ext cx="6140330" cy="377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1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349459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알고리즘을 위한 데이터 준비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815338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정제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9817" y="2541008"/>
            <a:ext cx="7431252" cy="162653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전처리 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(Data Preprocessing):</a:t>
            </a:r>
          </a:p>
          <a:p>
            <a:pPr marL="342900" indent="-342900" algn="l">
              <a:lnSpc>
                <a:spcPct val="20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학습을 효율적으로 진행하기 위해 주어진 데이터를 변환시키는 것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lnSpc>
                <a:spcPct val="20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수치형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데이터와 범주형 데이터에 대해 다른 변환 과정을 사용해야한다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2000" spc="-80" dirty="0" err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15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9915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세부 튜닝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529" y="2529000"/>
            <a:ext cx="655294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9915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세부 튜닝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834" y="1535317"/>
            <a:ext cx="6140330" cy="377788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b="50324"/>
          <a:stretch/>
        </p:blipFill>
        <p:spPr>
          <a:xfrm>
            <a:off x="2099474" y="2990079"/>
            <a:ext cx="7993049" cy="109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3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9915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세부 튜닝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56" y="2014340"/>
            <a:ext cx="9040487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9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9915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세부 튜닝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29" y="2177658"/>
            <a:ext cx="6003129" cy="25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139915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세부 튜닝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8" y="1646477"/>
            <a:ext cx="6140330" cy="37778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646" y="2235610"/>
            <a:ext cx="6003129" cy="25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4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BEEEDE-BD26-4844-82B4-E8603C876338}"/>
              </a:ext>
            </a:extLst>
          </p:cNvPr>
          <p:cNvSpPr txBox="1"/>
          <p:nvPr/>
        </p:nvSpPr>
        <p:spPr>
          <a:xfrm>
            <a:off x="4157273" y="3101031"/>
            <a:ext cx="3877459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THANK YOU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6BB89C-B9DB-4F53-B140-BA23282F5740}"/>
              </a:ext>
            </a:extLst>
          </p:cNvPr>
          <p:cNvSpPr txBox="1"/>
          <p:nvPr/>
        </p:nvSpPr>
        <p:spPr>
          <a:xfrm>
            <a:off x="4686310" y="2920398"/>
            <a:ext cx="2819390" cy="20562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dist"/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END OF DOCUMENT</a:t>
            </a:r>
            <a:endParaRPr lang="ko-KR" altLang="en-US" sz="1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25" name="그래픽 15">
            <a:extLst>
              <a:ext uri="{FF2B5EF4-FFF2-40B4-BE49-F238E27FC236}">
                <a16:creationId xmlns:a16="http://schemas.microsoft.com/office/drawing/2014/main" id="{6A0CBCD7-5317-4CEE-A6D2-8CE3D1BE867F}"/>
              </a:ext>
            </a:extLst>
          </p:cNvPr>
          <p:cNvGrpSpPr/>
          <p:nvPr/>
        </p:nvGrpSpPr>
        <p:grpSpPr>
          <a:xfrm>
            <a:off x="5693568" y="5737185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178C808-171B-4BE1-A251-315C01ED4767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3B19FD-5FC3-42AA-A88C-13C59FB1CFC4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D47238C-416A-4C32-A6D9-7A1B152C032C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65B3949-EE7F-49AE-BBAA-F1FB1923E075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D7F760D-CCBB-4467-862D-F91C8CBD1068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507DA002-B134-4F3D-987E-75B22A54BF4C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F86E4EA1-C473-492C-AA6B-EBD60EAFE6F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BC7E5E1E-E231-4211-8E3C-1A9215ABE32D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9C7B624E-EF5C-432D-AD48-3FA7096CB538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EA41CEEC-B58F-4F14-A36C-06AEFB9DB83B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46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349459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알고리즘을 위한 데이터 준비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815338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정제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2192" y="2337943"/>
            <a:ext cx="3004703" cy="1806067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수치형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데이터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정제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조합 특성 추가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특성 스케일링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07008" y="2188672"/>
            <a:ext cx="3004703" cy="131875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l">
              <a:lnSpc>
                <a:spcPct val="150000"/>
              </a:lnSpc>
              <a:spcAft>
                <a:spcPts val="200"/>
              </a:spcAft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범주형 데이터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 algn="l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원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핫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인코딩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 (One-Hot-Encoding)</a:t>
            </a:r>
            <a:endParaRPr lang="ko-KR" altLang="en-US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101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349459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알고리즘을 위한 데이터 준비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843551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정제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460" y="1794782"/>
            <a:ext cx="4441965" cy="33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3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349459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알고리즘을 위한 데이터 준비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815338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정제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81681" y="2047301"/>
            <a:ext cx="4167756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NULL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값 처리하는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방법</a:t>
            </a:r>
            <a:endParaRPr lang="en-US" altLang="ko-KR" sz="2000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해당 구역을 제거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 </a:t>
            </a:r>
            <a:r>
              <a:rPr lang="en-US" altLang="ko-KR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dropna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() )</a:t>
            </a:r>
          </a:p>
          <a:p>
            <a:pPr marL="342900" indent="-342900">
              <a:lnSpc>
                <a:spcPct val="20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전체 특성을 삭제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 drop() )</a:t>
            </a:r>
          </a:p>
          <a:p>
            <a:pPr marL="342900" indent="-342900">
              <a:lnSpc>
                <a:spcPct val="20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ko-KR" altLang="en-US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특정 값으로 채움 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 </a:t>
            </a:r>
            <a:r>
              <a:rPr lang="en-US" altLang="ko-KR" sz="2000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fillna</a:t>
            </a:r>
            <a:r>
              <a:rPr lang="en-US" altLang="ko-KR" sz="20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() )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329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349459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알고리즘을 위한 데이터 준비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815338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정제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82" y="1955385"/>
            <a:ext cx="5790061" cy="1898157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3837770" y="2927885"/>
            <a:ext cx="7274550" cy="2519103"/>
            <a:chOff x="3837770" y="2927885"/>
            <a:chExt cx="7274550" cy="251910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7770" y="2927885"/>
              <a:ext cx="7274550" cy="251910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8884" y="4171199"/>
              <a:ext cx="6601402" cy="1065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10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349459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알고리즘을 위한 데이터 준비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815338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정제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88" y="1905903"/>
            <a:ext cx="10220811" cy="34103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85" y="2340000"/>
            <a:ext cx="5643273" cy="6109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38" y="2973600"/>
            <a:ext cx="4112141" cy="46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8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80285"/>
            <a:ext cx="349459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머신러닝</a:t>
            </a:r>
            <a:r>
              <a:rPr lang="ko-KR" altLang="en-US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알고리즘을 위한 데이터 준비</a:t>
            </a:r>
            <a:endParaRPr lang="en-US" altLang="ko-KR" spc="-8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854" y="1233548"/>
            <a:ext cx="815338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200" b="1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정제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588" y="1895725"/>
            <a:ext cx="4612816" cy="324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9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5543</TotalTime>
  <Words>508</Words>
  <Application>Microsoft Office PowerPoint</Application>
  <PresentationFormat>와이드스크린</PresentationFormat>
  <Paragraphs>160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7" baseType="lpstr">
      <vt:lpstr>Noto Sans KR Regular</vt:lpstr>
      <vt:lpstr>Poppins SemiBold</vt:lpstr>
      <vt:lpstr>Arial</vt:lpstr>
      <vt:lpstr>Noto Sans KR Black</vt:lpstr>
      <vt:lpstr>Poppins</vt:lpstr>
      <vt:lpstr>Linux Libertine</vt:lpstr>
      <vt:lpstr>나눔스퀘어 ExtraBold</vt:lpstr>
      <vt:lpstr>Noto Sans KR</vt:lpstr>
      <vt:lpstr>Noto Sans KR Bold</vt:lpstr>
      <vt:lpstr>맑은 고딕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Shanghuen Park</cp:lastModifiedBy>
  <cp:revision>170</cp:revision>
  <dcterms:created xsi:type="dcterms:W3CDTF">2021-02-04T01:39:12Z</dcterms:created>
  <dcterms:modified xsi:type="dcterms:W3CDTF">2022-02-09T00:50:53Z</dcterms:modified>
</cp:coreProperties>
</file>